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2">
          <p15:clr>
            <a:srgbClr val="A4A3A4"/>
          </p15:clr>
        </p15:guide>
        <p15:guide id="2" pos="55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huSnEUFuoo+3TXjEbph10kUj3f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A8921C-6404-4009-83E3-29E1E9804444}">
  <a:tblStyle styleId="{B8A8921C-6404-4009-83E3-29E1E98044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2" orient="horz"/>
        <p:guide pos="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Jonah</a:t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i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Include one or more images of your packaging design here. Include relevant dimensions and how you are planning to manufacture your product packaging.</a:t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6ad3c7d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46ad3c7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c46ad3c7d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46ad3c7d6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46ad3c7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c46ad3c7d6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Jonah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9550" lvl="0" marL="28575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Char char="•"/>
            </a:pPr>
            <a:r>
              <a:rPr i="1"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Include one or more views of your electrical schematic here. If necessary, break up this section into multiple slides detailing various subsystems which are easily viewable (Hint: a zoomed out view of a large electrical schematic in which nothing can be read will not be helpful for the design review). Your schematics should be complete, organized, and readable.</a:t>
            </a:r>
            <a:endParaRPr sz="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6b3158a7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Jonah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9550" lvl="0" marL="28575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Char char="•"/>
            </a:pPr>
            <a:r>
              <a:rPr i="1"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Include one or more views of your PCB Layout here. If necessary, break up this section into multiple slides detailing various subsystems which are easily viewable (Hint: a zoomed out view of a large electrical schematic in which nothing can be read will not be helpful for the design review). Your layout should be complete, organized, and readable.</a:t>
            </a:r>
            <a:endParaRPr sz="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c6b3158a7d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</p:txBody>
      </p:sp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</p:txBody>
      </p:sp>
      <p:sp>
        <p:nvSpPr>
          <p:cNvPr id="244" name="Google Shape;24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</a:t>
            </a:r>
            <a:endParaRPr/>
          </a:p>
        </p:txBody>
      </p:sp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468a346fc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468a346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</a:t>
            </a:r>
            <a:endParaRPr/>
          </a:p>
        </p:txBody>
      </p:sp>
      <p:sp>
        <p:nvSpPr>
          <p:cNvPr id="119" name="Google Shape;119;gc468a346fc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b3158a7d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b3158a7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@24 V draws 4A will  be operating at 12V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than sufficient for our project need</a:t>
            </a:r>
            <a:endParaRPr/>
          </a:p>
        </p:txBody>
      </p:sp>
      <p:sp>
        <p:nvSpPr>
          <p:cNvPr id="129" name="Google Shape;129;gc6b3158a7d_1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468a34db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468a34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transition</a:t>
            </a:r>
            <a:endParaRPr/>
          </a:p>
        </p:txBody>
      </p:sp>
      <p:sp>
        <p:nvSpPr>
          <p:cNvPr id="138" name="Google Shape;138;gc468a34db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468a346fc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468a346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Jonah</a:t>
            </a:r>
            <a:endParaRPr/>
          </a:p>
        </p:txBody>
      </p:sp>
      <p:sp>
        <p:nvSpPr>
          <p:cNvPr id="148" name="Google Shape;148;gc468a346fc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46ad3c294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46ad3c2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Jonah</a:t>
            </a:r>
            <a:endParaRPr/>
          </a:p>
        </p:txBody>
      </p:sp>
      <p:sp>
        <p:nvSpPr>
          <p:cNvPr id="158" name="Google Shape;158;gc46ad3c294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15"/>
          <p:cNvGrpSpPr/>
          <p:nvPr/>
        </p:nvGrpSpPr>
        <p:grpSpPr>
          <a:xfrm>
            <a:off x="-1" y="4390739"/>
            <a:ext cx="6039854" cy="1864377"/>
            <a:chOff x="-1" y="4390739"/>
            <a:chExt cx="5853723" cy="1864377"/>
          </a:xfrm>
        </p:grpSpPr>
        <p:sp>
          <p:nvSpPr>
            <p:cNvPr id="21" name="Google Shape;21;p15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7404.pdf" id="22" name="Google Shape;22;p15"/>
            <p:cNvPicPr preferRelativeResize="0"/>
            <p:nvPr/>
          </p:nvPicPr>
          <p:blipFill rotWithShape="1">
            <a:blip r:embed="rId2">
              <a:alphaModFix/>
            </a:blip>
            <a:srcRect b="0" l="0" r="2920" t="64595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" name="Google Shape;23;p15"/>
          <p:cNvSpPr/>
          <p:nvPr/>
        </p:nvSpPr>
        <p:spPr>
          <a:xfrm>
            <a:off x="0" y="0"/>
            <a:ext cx="9144000" cy="10035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5"/>
          <p:cNvSpPr txBox="1"/>
          <p:nvPr>
            <p:ph type="title"/>
          </p:nvPr>
        </p:nvSpPr>
        <p:spPr>
          <a:xfrm>
            <a:off x="335475" y="4585792"/>
            <a:ext cx="4744901" cy="1655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5747499" y="5623128"/>
            <a:ext cx="3112338" cy="311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b="1"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2" type="body"/>
          </p:nvPr>
        </p:nvSpPr>
        <p:spPr>
          <a:xfrm>
            <a:off x="5747500" y="5918450"/>
            <a:ext cx="3112338" cy="33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0" type="dt"/>
          </p:nvPr>
        </p:nvSpPr>
        <p:spPr>
          <a:xfrm>
            <a:off x="5747498" y="6277181"/>
            <a:ext cx="31125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5"/>
          <p:cNvSpPr txBox="1"/>
          <p:nvPr>
            <p:ph idx="3" type="body"/>
          </p:nvPr>
        </p:nvSpPr>
        <p:spPr>
          <a:xfrm>
            <a:off x="5745085" y="4457139"/>
            <a:ext cx="3115004" cy="1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5"/>
          <p:cNvSpPr/>
          <p:nvPr>
            <p:ph idx="4" type="pic"/>
          </p:nvPr>
        </p:nvSpPr>
        <p:spPr>
          <a:xfrm>
            <a:off x="0" y="0"/>
            <a:ext cx="9144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No Subtitle">
  <p:cSld name="Text Only No Sub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457200" y="1195137"/>
            <a:ext cx="8235949" cy="4739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7"/>
          <p:cNvSpPr txBox="1"/>
          <p:nvPr>
            <p:ph idx="1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17"/>
          <p:cNvSpPr txBox="1"/>
          <p:nvPr>
            <p:ph idx="2" type="body"/>
          </p:nvPr>
        </p:nvSpPr>
        <p:spPr>
          <a:xfrm>
            <a:off x="457200" y="1608139"/>
            <a:ext cx="8235949" cy="4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" name="Google Shape;39;p17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/>
          <p:nvPr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-1"/>
            <a:ext cx="9144000" cy="954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9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9"/>
          <p:cNvGrpSpPr/>
          <p:nvPr/>
        </p:nvGrpSpPr>
        <p:grpSpPr>
          <a:xfrm>
            <a:off x="-13512" y="4147563"/>
            <a:ext cx="6975508" cy="2304038"/>
            <a:chOff x="-13512" y="4147563"/>
            <a:chExt cx="6975508" cy="2304038"/>
          </a:xfrm>
        </p:grpSpPr>
        <p:sp>
          <p:nvSpPr>
            <p:cNvPr id="46" name="Google Shape;46;p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30blk.pdf" id="47" name="Google Shape;47;p19"/>
            <p:cNvPicPr preferRelativeResize="0"/>
            <p:nvPr/>
          </p:nvPicPr>
          <p:blipFill rotWithShape="1">
            <a:blip r:embed="rId2">
              <a:alphaModFix/>
            </a:blip>
            <a:srcRect b="0" l="1525" r="22190" t="22542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19"/>
          <p:cNvCxnSpPr/>
          <p:nvPr/>
        </p:nvCxnSpPr>
        <p:spPr>
          <a:xfrm>
            <a:off x="948976" y="5832568"/>
            <a:ext cx="5958973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19"/>
          <p:cNvCxnSpPr/>
          <p:nvPr/>
        </p:nvCxnSpPr>
        <p:spPr>
          <a:xfrm>
            <a:off x="948976" y="6340619"/>
            <a:ext cx="5958973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19"/>
          <p:cNvSpPr txBox="1"/>
          <p:nvPr/>
        </p:nvSpPr>
        <p:spPr>
          <a:xfrm>
            <a:off x="796576" y="4303767"/>
            <a:ext cx="611137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19"/>
          <p:cNvSpPr txBox="1"/>
          <p:nvPr>
            <p:ph type="title"/>
          </p:nvPr>
        </p:nvSpPr>
        <p:spPr>
          <a:xfrm>
            <a:off x="794282" y="4240779"/>
            <a:ext cx="6113667" cy="1591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794282" y="5799368"/>
            <a:ext cx="6113667" cy="556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U_sigtab.eps" id="53" name="Google Shape;53;p19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057556" y="-8411"/>
            <a:ext cx="1942418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9"/>
          <p:cNvSpPr/>
          <p:nvPr>
            <p:ph idx="2" type="pic"/>
          </p:nvPr>
        </p:nvSpPr>
        <p:spPr>
          <a:xfrm>
            <a:off x="-13512" y="-8411"/>
            <a:ext cx="6976288" cy="4156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icture">
  <p:cSld name="Text and Pictur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" type="body"/>
          </p:nvPr>
        </p:nvSpPr>
        <p:spPr>
          <a:xfrm>
            <a:off x="457200" y="1600201"/>
            <a:ext cx="3948530" cy="4342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0"/>
          <p:cNvSpPr/>
          <p:nvPr>
            <p:ph idx="2" type="pic"/>
          </p:nvPr>
        </p:nvSpPr>
        <p:spPr>
          <a:xfrm>
            <a:off x="4671604" y="1600373"/>
            <a:ext cx="4015195" cy="4342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3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1" name="Google Shape;61;p20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457200" y="1600201"/>
            <a:ext cx="394853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5" name="Google Shape;65;p21"/>
          <p:cNvSpPr txBox="1"/>
          <p:nvPr>
            <p:ph idx="2" type="body"/>
          </p:nvPr>
        </p:nvSpPr>
        <p:spPr>
          <a:xfrm>
            <a:off x="4648200" y="1600201"/>
            <a:ext cx="403860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1"/>
          <p:cNvSpPr txBox="1"/>
          <p:nvPr>
            <p:ph idx="3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8" name="Google Shape;68;p21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>
            <a:off x="457200" y="1535113"/>
            <a:ext cx="39488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2"/>
          <p:cNvSpPr txBox="1"/>
          <p:nvPr>
            <p:ph idx="2" type="body"/>
          </p:nvPr>
        </p:nvSpPr>
        <p:spPr>
          <a:xfrm>
            <a:off x="457200" y="2174875"/>
            <a:ext cx="3948888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22"/>
          <p:cNvSpPr txBox="1"/>
          <p:nvPr>
            <p:ph idx="4" type="body"/>
          </p:nvPr>
        </p:nvSpPr>
        <p:spPr>
          <a:xfrm>
            <a:off x="4645025" y="2174875"/>
            <a:ext cx="4041775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22"/>
          <p:cNvSpPr txBox="1"/>
          <p:nvPr>
            <p:ph idx="5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77" name="Google Shape;77;p22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82" name="Google Shape;82;p23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_sig132.tif" id="10" name="Google Shape;10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6075632"/>
            <a:ext cx="1523874" cy="479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4"/>
          <p:cNvGrpSpPr/>
          <p:nvPr/>
        </p:nvGrpSpPr>
        <p:grpSpPr>
          <a:xfrm>
            <a:off x="0" y="0"/>
            <a:ext cx="9157137" cy="915109"/>
            <a:chOff x="0" y="0"/>
            <a:chExt cx="9157137" cy="915109"/>
          </a:xfrm>
        </p:grpSpPr>
        <p:sp>
          <p:nvSpPr>
            <p:cNvPr id="12" name="Google Shape;12;p14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2_lines_white.pdf" id="13" name="Google Shape;13;p14"/>
            <p:cNvPicPr preferRelativeResize="0"/>
            <p:nvPr/>
          </p:nvPicPr>
          <p:blipFill rotWithShape="1">
            <a:blip r:embed="rId2">
              <a:alphaModFix/>
            </a:blip>
            <a:srcRect b="48017" l="22581" r="22582" t="22581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4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457200" y="1721492"/>
            <a:ext cx="8235950" cy="422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4"/>
          <p:cNvSpPr txBox="1"/>
          <p:nvPr/>
        </p:nvSpPr>
        <p:spPr>
          <a:xfrm>
            <a:off x="367130" y="1535528"/>
            <a:ext cx="8326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0" y="4405443"/>
            <a:ext cx="6608618" cy="1864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/>
              <a:t>ECE477 MIDTERM DESIGN REVIEW: TEAM 16</a:t>
            </a:r>
            <a:br>
              <a:rPr lang="en-US" sz="4800"/>
            </a:br>
            <a:endParaRPr sz="4800"/>
          </a:p>
        </p:txBody>
      </p:sp>
      <p:pic>
        <p:nvPicPr>
          <p:cNvPr descr="PU_sigtab.eps" id="89" name="Google Shape;89;p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201582" y="5836927"/>
            <a:ext cx="1942418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2440617" y="845756"/>
            <a:ext cx="50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&lt;Add team picture or relevant project picture here&gt;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000" y="297463"/>
            <a:ext cx="3111222" cy="215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2875" y="269575"/>
            <a:ext cx="1655232" cy="220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75" y="297475"/>
            <a:ext cx="2088102" cy="21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4750" y="269563"/>
            <a:ext cx="2178125" cy="22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8">
            <a:alphaModFix/>
          </a:blip>
          <a:srcRect b="0" l="0" r="21789" t="0"/>
          <a:stretch/>
        </p:blipFill>
        <p:spPr>
          <a:xfrm>
            <a:off x="5984875" y="2476550"/>
            <a:ext cx="3111225" cy="224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69" name="Google Shape;169;p6"/>
          <p:cNvSpPr txBox="1"/>
          <p:nvPr>
            <p:ph idx="2" type="body"/>
          </p:nvPr>
        </p:nvSpPr>
        <p:spPr>
          <a:xfrm>
            <a:off x="457200" y="1276708"/>
            <a:ext cx="66573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0" name="Google Shape;170;p6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171" name="Google Shape;17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938" y="1366363"/>
            <a:ext cx="6938474" cy="41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177" name="Google Shape;177;p7"/>
          <p:cNvSpPr txBox="1"/>
          <p:nvPr>
            <p:ph idx="1" type="body"/>
          </p:nvPr>
        </p:nvSpPr>
        <p:spPr>
          <a:xfrm>
            <a:off x="76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178" name="Google Shape;17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63" y="1367550"/>
            <a:ext cx="7621275" cy="42991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1848675" y="3916025"/>
            <a:ext cx="39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</a:rPr>
              <a:t>1.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2143550" y="4518025"/>
            <a:ext cx="39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</a:rPr>
              <a:t>2.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3011625" y="2978425"/>
            <a:ext cx="67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</a:rPr>
              <a:t>3.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4794025" y="3221250"/>
            <a:ext cx="67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</a:rPr>
              <a:t>5</a:t>
            </a:r>
            <a:r>
              <a:rPr b="1" lang="en-US" sz="1500">
                <a:solidFill>
                  <a:srgbClr val="FF0000"/>
                </a:solidFill>
              </a:rPr>
              <a:t>.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4449475" y="1803275"/>
            <a:ext cx="67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</a:rPr>
              <a:t>4</a:t>
            </a:r>
            <a:r>
              <a:rPr b="1" lang="en-US" sz="1500">
                <a:solidFill>
                  <a:srgbClr val="FF0000"/>
                </a:solidFill>
              </a:rPr>
              <a:t>.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5943600" y="3963775"/>
            <a:ext cx="32766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1)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Motor plus belt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2)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Sprocket connecting belt to roller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3)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Servo + Bumper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4)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Barcode Scanner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5)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Microcontroller and PCB case</a:t>
            </a:r>
            <a:endParaRPr sz="2000"/>
          </a:p>
        </p:txBody>
      </p:sp>
      <p:cxnSp>
        <p:nvCxnSpPr>
          <p:cNvPr id="185" name="Google Shape;185;p7"/>
          <p:cNvCxnSpPr/>
          <p:nvPr/>
        </p:nvCxnSpPr>
        <p:spPr>
          <a:xfrm flipH="1" rot="10800000">
            <a:off x="3120875" y="4333525"/>
            <a:ext cx="2723400" cy="131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7"/>
          <p:cNvSpPr txBox="1"/>
          <p:nvPr/>
        </p:nvSpPr>
        <p:spPr>
          <a:xfrm>
            <a:off x="4552125" y="4969575"/>
            <a:ext cx="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1.2 m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87" name="Google Shape;187;p7"/>
          <p:cNvCxnSpPr/>
          <p:nvPr/>
        </p:nvCxnSpPr>
        <p:spPr>
          <a:xfrm rot="10800000">
            <a:off x="5426875" y="2011025"/>
            <a:ext cx="0" cy="255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7"/>
          <p:cNvSpPr txBox="1"/>
          <p:nvPr/>
        </p:nvSpPr>
        <p:spPr>
          <a:xfrm>
            <a:off x="5542725" y="3369375"/>
            <a:ext cx="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1.3 m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89" name="Google Shape;189;p7"/>
          <p:cNvCxnSpPr/>
          <p:nvPr/>
        </p:nvCxnSpPr>
        <p:spPr>
          <a:xfrm flipH="1" rot="10800000">
            <a:off x="2703450" y="2783100"/>
            <a:ext cx="2246100" cy="1059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7"/>
          <p:cNvSpPr txBox="1"/>
          <p:nvPr/>
        </p:nvSpPr>
        <p:spPr>
          <a:xfrm>
            <a:off x="3829925" y="3137700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9900"/>
                </a:solidFill>
              </a:rPr>
              <a:t>1 m</a:t>
            </a:r>
            <a:endParaRPr b="1">
              <a:solidFill>
                <a:srgbClr val="FF9900"/>
              </a:solidFill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2372150" y="3703375"/>
            <a:ext cx="672600" cy="184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7"/>
          <p:cNvCxnSpPr>
            <a:stCxn id="180" idx="0"/>
          </p:cNvCxnSpPr>
          <p:nvPr/>
        </p:nvCxnSpPr>
        <p:spPr>
          <a:xfrm flipH="1" rot="10800000">
            <a:off x="2340650" y="3955825"/>
            <a:ext cx="263400" cy="56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7"/>
          <p:cNvSpPr txBox="1"/>
          <p:nvPr/>
        </p:nvSpPr>
        <p:spPr>
          <a:xfrm>
            <a:off x="1550500" y="3311125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9900"/>
                </a:solidFill>
              </a:rPr>
              <a:t>20.32 cm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6ad3c7d6_0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Packaging</a:t>
            </a:r>
            <a:endParaRPr/>
          </a:p>
        </p:txBody>
      </p:sp>
      <p:sp>
        <p:nvSpPr>
          <p:cNvPr id="200" name="Google Shape;200;gc46ad3c7d6_0_0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c46ad3c7d6_0_0"/>
          <p:cNvSpPr txBox="1"/>
          <p:nvPr>
            <p:ph idx="2" type="body"/>
          </p:nvPr>
        </p:nvSpPr>
        <p:spPr>
          <a:xfrm>
            <a:off x="457200" y="1608139"/>
            <a:ext cx="8235900" cy="43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gc46ad3c7d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8" y="1064225"/>
            <a:ext cx="8825626" cy="49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46ad3c7d6_0_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Packaging</a:t>
            </a:r>
            <a:r>
              <a:rPr lang="en-US"/>
              <a:t> Design</a:t>
            </a:r>
            <a:endParaRPr/>
          </a:p>
        </p:txBody>
      </p:sp>
      <p:sp>
        <p:nvSpPr>
          <p:cNvPr id="209" name="Google Shape;209;gc46ad3c7d6_0_8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c46ad3c7d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525" y="941900"/>
            <a:ext cx="4847126" cy="27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c46ad3c7d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" y="1064225"/>
            <a:ext cx="3980074" cy="22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c46ad3c7d6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5" y="3718324"/>
            <a:ext cx="4136448" cy="2326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c46ad3c7d6_0_8"/>
          <p:cNvSpPr txBox="1"/>
          <p:nvPr/>
        </p:nvSpPr>
        <p:spPr>
          <a:xfrm>
            <a:off x="4989075" y="3963525"/>
            <a:ext cx="7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c46ad3c7d6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6659" y="3749800"/>
            <a:ext cx="4136438" cy="23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c46ad3c7d6_0_8"/>
          <p:cNvSpPr txBox="1"/>
          <p:nvPr/>
        </p:nvSpPr>
        <p:spPr>
          <a:xfrm>
            <a:off x="5972800" y="1138800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5in x 5in x 1in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gc46ad3c7d6_0_8"/>
          <p:cNvSpPr txBox="1"/>
          <p:nvPr/>
        </p:nvSpPr>
        <p:spPr>
          <a:xfrm>
            <a:off x="1628150" y="1138800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5in x 5in x 1in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7" name="Google Shape;217;gc46ad3c7d6_0_8"/>
          <p:cNvSpPr txBox="1"/>
          <p:nvPr/>
        </p:nvSpPr>
        <p:spPr>
          <a:xfrm>
            <a:off x="5482688" y="4858550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1in x ½ in x ¼ 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8" name="Google Shape;218;gc46ad3c7d6_0_8"/>
          <p:cNvSpPr txBox="1"/>
          <p:nvPr/>
        </p:nvSpPr>
        <p:spPr>
          <a:xfrm>
            <a:off x="1913713" y="4019750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1in x ¾ in x ¼ in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/>
          <p:nvPr>
            <p:ph type="title"/>
          </p:nvPr>
        </p:nvSpPr>
        <p:spPr>
          <a:xfrm>
            <a:off x="1585553" y="1650196"/>
            <a:ext cx="5977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24" name="Google Shape;224;p8"/>
          <p:cNvSpPr txBox="1"/>
          <p:nvPr>
            <p:ph idx="1" type="body"/>
          </p:nvPr>
        </p:nvSpPr>
        <p:spPr>
          <a:xfrm>
            <a:off x="1585553" y="2059475"/>
            <a:ext cx="5973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sp>
        <p:nvSpPr>
          <p:cNvPr id="225" name="Google Shape;225;p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pic>
        <p:nvPicPr>
          <p:cNvPr id="226" name="Google Shape;22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74" y="1365150"/>
            <a:ext cx="6929953" cy="462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6b3158a7d_1_1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32" name="Google Shape;232;gc6b3158a7d_1_1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33" name="Google Shape;233;gc6b3158a7d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038" y="1367450"/>
            <a:ext cx="4567926" cy="4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c6b3158a7d_1_14"/>
          <p:cNvSpPr txBox="1"/>
          <p:nvPr/>
        </p:nvSpPr>
        <p:spPr>
          <a:xfrm>
            <a:off x="6855975" y="5246400"/>
            <a:ext cx="193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Width: 4.399in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Height: 4.487in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Hole Diameter: 0.25in</a:t>
            </a:r>
            <a:endParaRPr sz="130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graphicFrame>
        <p:nvGraphicFramePr>
          <p:cNvPr id="240" name="Google Shape;240;p10"/>
          <p:cNvGraphicFramePr/>
          <p:nvPr/>
        </p:nvGraphicFramePr>
        <p:xfrm>
          <a:off x="319050" y="128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{B8A8921C-6404-4009-83E3-29E1E9804444}</a:tableStyleId>
              </a:tblPr>
              <a:tblGrid>
                <a:gridCol w="3228050"/>
                <a:gridCol w="5146050"/>
              </a:tblGrid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Component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Status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Distance Sensor</a:t>
                      </a:r>
                      <a:endParaRPr/>
                    </a:p>
                  </a:txBody>
                  <a:tcPr marT="91425" marB="91425" marR="91425" marL="91425"/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Testing In Progress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MCU</a:t>
                      </a:r>
                      <a:endParaRPr/>
                    </a:p>
                  </a:txBody>
                  <a:tcPr marT="91425" marB="91425" marR="91425" marL="91425"/>
                </a:tc>
                <a:tc vMerge="1"/>
              </a:tr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DC Motor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Electronic Speed Controller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Barcode Scanner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Servo Motor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Conveyor Belt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Not implemented yet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Status LED</a:t>
                      </a:r>
                      <a:endParaRPr/>
                    </a:p>
                  </a:txBody>
                  <a:tcPr marT="91425" marB="91425" marR="91425" marL="91425"/>
                </a:tc>
                <a:tc vMerge="1"/>
              </a:tr>
              <a:tr h="45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Enable Button</a:t>
                      </a:r>
                      <a:endParaRPr/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idx="2" type="body"/>
          </p:nvPr>
        </p:nvSpPr>
        <p:spPr>
          <a:xfrm>
            <a:off x="457200" y="1276709"/>
            <a:ext cx="8229600" cy="530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47" name="Google Shape;247;p11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248" name="Google Shape;248;p11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graphicFrame>
        <p:nvGraphicFramePr>
          <p:cNvPr id="249" name="Google Shape;249;p11"/>
          <p:cNvGraphicFramePr/>
          <p:nvPr/>
        </p:nvGraphicFramePr>
        <p:xfrm>
          <a:off x="613825" y="163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{B8A8921C-6404-4009-83E3-29E1E9804444}</a:tableStyleId>
              </a:tblPr>
              <a:tblGrid>
                <a:gridCol w="3900725"/>
                <a:gridCol w="3900725"/>
              </a:tblGrid>
              <a:tr h="90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Not Yet Started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In Development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90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Package Sorting Algorithm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Reading distance sensor information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0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Structure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Reading &amp; sending barcode to MCU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7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TIMELINE</a:t>
            </a:r>
            <a:endParaRPr/>
          </a:p>
        </p:txBody>
      </p:sp>
      <p:grpSp>
        <p:nvGrpSpPr>
          <p:cNvPr id="255" name="Google Shape;255;p12"/>
          <p:cNvGrpSpPr/>
          <p:nvPr/>
        </p:nvGrpSpPr>
        <p:grpSpPr>
          <a:xfrm>
            <a:off x="392697" y="2038472"/>
            <a:ext cx="1211606" cy="2210682"/>
            <a:chOff x="3097497" y="1802021"/>
            <a:chExt cx="1683019" cy="1785977"/>
          </a:xfrm>
        </p:grpSpPr>
        <p:sp>
          <p:nvSpPr>
            <p:cNvPr id="256" name="Google Shape;256;p12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2"/>
            <p:cNvSpPr txBox="1"/>
            <p:nvPr/>
          </p:nvSpPr>
          <p:spPr>
            <a:xfrm>
              <a:off x="3154220" y="3216598"/>
              <a:ext cx="1263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WEEK 9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12"/>
            <p:cNvSpPr txBox="1"/>
            <p:nvPr/>
          </p:nvSpPr>
          <p:spPr>
            <a:xfrm>
              <a:off x="3097497" y="1802021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Testing of level shifter and making sure microcontroller produces correct PWM signal to drive servo motors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59" name="Google Shape;259;p12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60" name="Google Shape;260;p1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1" name="Google Shape;261;p1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62" name="Google Shape;262;p12"/>
          <p:cNvGrpSpPr/>
          <p:nvPr/>
        </p:nvGrpSpPr>
        <p:grpSpPr>
          <a:xfrm>
            <a:off x="1493422" y="3153206"/>
            <a:ext cx="1211592" cy="2144475"/>
            <a:chOff x="2037268" y="2702598"/>
            <a:chExt cx="1683000" cy="1732489"/>
          </a:xfrm>
        </p:grpSpPr>
        <p:sp>
          <p:nvSpPr>
            <p:cNvPr id="263" name="Google Shape;263;p12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 txBox="1"/>
            <p:nvPr/>
          </p:nvSpPr>
          <p:spPr>
            <a:xfrm>
              <a:off x="2073205" y="2702598"/>
              <a:ext cx="1294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WEEK 10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12"/>
            <p:cNvSpPr txBox="1"/>
            <p:nvPr/>
          </p:nvSpPr>
          <p:spPr>
            <a:xfrm>
              <a:off x="2037268" y="3491288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latin typeface="Roboto"/>
                  <a:ea typeface="Roboto"/>
                  <a:cs typeface="Roboto"/>
                  <a:sym typeface="Roboto"/>
                </a:rPr>
                <a:t>Testing conveyor belt framework for future integration of mechanical and electrical parts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6" name="Google Shape;266;p12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267" name="Google Shape;267;p12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68" name="Google Shape;268;p12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9" name="Google Shape;269;p12"/>
          <p:cNvGrpSpPr/>
          <p:nvPr/>
        </p:nvGrpSpPr>
        <p:grpSpPr>
          <a:xfrm>
            <a:off x="2448209" y="2358025"/>
            <a:ext cx="1211592" cy="1885312"/>
            <a:chOff x="3363545" y="2060184"/>
            <a:chExt cx="1683000" cy="1523115"/>
          </a:xfrm>
        </p:grpSpPr>
        <p:sp>
          <p:nvSpPr>
            <p:cNvPr id="270" name="Google Shape;270;p12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2"/>
            <p:cNvSpPr txBox="1"/>
            <p:nvPr/>
          </p:nvSpPr>
          <p:spPr>
            <a:xfrm>
              <a:off x="3564743" y="3211898"/>
              <a:ext cx="1143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WEEK 11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12"/>
            <p:cNvSpPr txBox="1"/>
            <p:nvPr/>
          </p:nvSpPr>
          <p:spPr>
            <a:xfrm>
              <a:off x="3363545" y="2060184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Testing Barcode scanner functionality and maximum speed of reception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3" name="Google Shape;273;p12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74" name="Google Shape;274;p1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5" name="Google Shape;275;p1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76" name="Google Shape;276;p12"/>
          <p:cNvGrpSpPr/>
          <p:nvPr/>
        </p:nvGrpSpPr>
        <p:grpSpPr>
          <a:xfrm>
            <a:off x="3385265" y="3153206"/>
            <a:ext cx="1237558" cy="2374600"/>
            <a:chOff x="4665192" y="2702598"/>
            <a:chExt cx="1719070" cy="1918404"/>
          </a:xfrm>
        </p:grpSpPr>
        <p:sp>
          <p:nvSpPr>
            <p:cNvPr id="277" name="Google Shape;277;p12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" name="Google Shape;278;p12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279" name="Google Shape;279;p1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0" name="Google Shape;280;p1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" name="Google Shape;281;p12"/>
            <p:cNvSpPr txBox="1"/>
            <p:nvPr/>
          </p:nvSpPr>
          <p:spPr>
            <a:xfrm>
              <a:off x="4665192" y="2702598"/>
              <a:ext cx="1294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WEEK 12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12"/>
            <p:cNvSpPr txBox="1"/>
            <p:nvPr/>
          </p:nvSpPr>
          <p:spPr>
            <a:xfrm>
              <a:off x="4701261" y="36772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latin typeface="Roboto"/>
                  <a:ea typeface="Roboto"/>
                  <a:cs typeface="Roboto"/>
                  <a:sym typeface="Roboto"/>
                </a:rPr>
                <a:t>Testing distance sensor and the I2C interface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" name="Google Shape;283;p12"/>
          <p:cNvGrpSpPr/>
          <p:nvPr/>
        </p:nvGrpSpPr>
        <p:grpSpPr>
          <a:xfrm>
            <a:off x="4145671" y="2600372"/>
            <a:ext cx="1423433" cy="1648147"/>
            <a:chOff x="5707741" y="2256477"/>
            <a:chExt cx="1977264" cy="1331513"/>
          </a:xfrm>
        </p:grpSpPr>
        <p:sp>
          <p:nvSpPr>
            <p:cNvPr id="284" name="Google Shape;284;p12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" name="Google Shape;285;p12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286" name="Google Shape;286;p1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7" name="Google Shape;287;p1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" name="Google Shape;288;p12"/>
            <p:cNvSpPr txBox="1"/>
            <p:nvPr/>
          </p:nvSpPr>
          <p:spPr>
            <a:xfrm>
              <a:off x="5707741" y="3216590"/>
              <a:ext cx="1122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WEEK 13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12"/>
            <p:cNvSpPr txBox="1"/>
            <p:nvPr/>
          </p:nvSpPr>
          <p:spPr>
            <a:xfrm>
              <a:off x="6002006" y="2256477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latin typeface="Roboto"/>
                  <a:ea typeface="Roboto"/>
                  <a:cs typeface="Roboto"/>
                  <a:sym typeface="Roboto"/>
                </a:rPr>
                <a:t>Integration of DC motor and conveyor belt frame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12"/>
          <p:cNvGrpSpPr/>
          <p:nvPr/>
        </p:nvGrpSpPr>
        <p:grpSpPr>
          <a:xfrm>
            <a:off x="5303075" y="3153200"/>
            <a:ext cx="1278122" cy="2264195"/>
            <a:chOff x="7328221" y="2702593"/>
            <a:chExt cx="1775417" cy="1829209"/>
          </a:xfrm>
        </p:grpSpPr>
        <p:sp>
          <p:nvSpPr>
            <p:cNvPr id="291" name="Google Shape;291;p12"/>
            <p:cNvSpPr/>
            <p:nvPr/>
          </p:nvSpPr>
          <p:spPr>
            <a:xfrm>
              <a:off x="7369836" y="3079473"/>
              <a:ext cx="1461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" name="Google Shape;292;p12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293" name="Google Shape;293;p1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94" name="Google Shape;294;p1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" name="Google Shape;295;p12"/>
            <p:cNvSpPr txBox="1"/>
            <p:nvPr/>
          </p:nvSpPr>
          <p:spPr>
            <a:xfrm>
              <a:off x="7328233" y="2702593"/>
              <a:ext cx="1360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WEEK 14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12"/>
            <p:cNvSpPr txBox="1"/>
            <p:nvPr/>
          </p:nvSpPr>
          <p:spPr>
            <a:xfrm>
              <a:off x="7420638" y="3588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latin typeface="Roboto"/>
                  <a:ea typeface="Roboto"/>
                  <a:cs typeface="Roboto"/>
                  <a:sym typeface="Roboto"/>
                </a:rPr>
                <a:t>Integration of servo motor, level shifter, sorting flaps with the conveyor frame.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7" name="Google Shape;297;p12"/>
          <p:cNvGrpSpPr/>
          <p:nvPr/>
        </p:nvGrpSpPr>
        <p:grpSpPr>
          <a:xfrm>
            <a:off x="6265983" y="2219372"/>
            <a:ext cx="1211592" cy="2029772"/>
            <a:chOff x="5666213" y="1948168"/>
            <a:chExt cx="1683000" cy="1639822"/>
          </a:xfrm>
        </p:grpSpPr>
        <p:sp>
          <p:nvSpPr>
            <p:cNvPr id="298" name="Google Shape;298;p12"/>
            <p:cNvSpPr/>
            <p:nvPr/>
          </p:nvSpPr>
          <p:spPr>
            <a:xfrm>
              <a:off x="5763265" y="3079472"/>
              <a:ext cx="14889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2"/>
            <p:cNvSpPr txBox="1"/>
            <p:nvPr/>
          </p:nvSpPr>
          <p:spPr>
            <a:xfrm>
              <a:off x="5707779" y="3216590"/>
              <a:ext cx="1294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WEEK 15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12"/>
            <p:cNvSpPr txBox="1"/>
            <p:nvPr/>
          </p:nvSpPr>
          <p:spPr>
            <a:xfrm>
              <a:off x="5666213" y="1948168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latin typeface="Roboto"/>
                  <a:ea typeface="Roboto"/>
                  <a:cs typeface="Roboto"/>
                  <a:sym typeface="Roboto"/>
                </a:rPr>
                <a:t>Trials of full system without real parcels first with belt running, then run the full system with full capacity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1" name="Google Shape;301;p12"/>
          <p:cNvGrpSpPr/>
          <p:nvPr/>
        </p:nvGrpSpPr>
        <p:grpSpPr>
          <a:xfrm>
            <a:off x="7221564" y="3153200"/>
            <a:ext cx="1211601" cy="2304457"/>
            <a:chOff x="7328221" y="2702593"/>
            <a:chExt cx="1683013" cy="1861736"/>
          </a:xfrm>
        </p:grpSpPr>
        <p:sp>
          <p:nvSpPr>
            <p:cNvPr id="302" name="Google Shape;302;p12"/>
            <p:cNvSpPr/>
            <p:nvPr/>
          </p:nvSpPr>
          <p:spPr>
            <a:xfrm>
              <a:off x="7369836" y="3079473"/>
              <a:ext cx="13950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12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304" name="Google Shape;304;p1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5" name="Google Shape;305;p1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6" name="Google Shape;306;p12"/>
            <p:cNvSpPr txBox="1"/>
            <p:nvPr/>
          </p:nvSpPr>
          <p:spPr>
            <a:xfrm>
              <a:off x="7424635" y="2702593"/>
              <a:ext cx="1217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WEEK 16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12"/>
            <p:cNvSpPr txBox="1"/>
            <p:nvPr/>
          </p:nvSpPr>
          <p:spPr>
            <a:xfrm>
              <a:off x="7328234" y="3620529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latin typeface="Roboto"/>
                  <a:ea typeface="Roboto"/>
                  <a:cs typeface="Roboto"/>
                  <a:sym typeface="Roboto"/>
                </a:rPr>
                <a:t>More full operation trials and product function demonstration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08" name="Google Shape;308;p12"/>
          <p:cNvCxnSpPr/>
          <p:nvPr/>
        </p:nvCxnSpPr>
        <p:spPr>
          <a:xfrm>
            <a:off x="6350353" y="3206542"/>
            <a:ext cx="0" cy="44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12"/>
          <p:cNvSpPr/>
          <p:nvPr/>
        </p:nvSpPr>
        <p:spPr>
          <a:xfrm>
            <a:off x="6295900" y="3108300"/>
            <a:ext cx="138000" cy="98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"/>
          <p:cNvSpPr txBox="1"/>
          <p:nvPr>
            <p:ph idx="4294967295" type="title"/>
          </p:nvPr>
        </p:nvSpPr>
        <p:spPr>
          <a:xfrm>
            <a:off x="908050" y="315913"/>
            <a:ext cx="8235950" cy="747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3D PRINTING</a:t>
            </a:r>
            <a:endParaRPr/>
          </a:p>
        </p:txBody>
      </p:sp>
      <p:sp>
        <p:nvSpPr>
          <p:cNvPr id="315" name="Google Shape;315;p13"/>
          <p:cNvSpPr txBox="1"/>
          <p:nvPr>
            <p:ph idx="4294967295" type="body"/>
          </p:nvPr>
        </p:nvSpPr>
        <p:spPr>
          <a:xfrm>
            <a:off x="882650" y="2734574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457200" y="1000665"/>
            <a:ext cx="8235949" cy="493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Major Components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Packaging Design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Electrical Schematic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PCB Layout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Prototyping Progress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Software Development Status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Timeline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07" name="Google Shape;107;p3"/>
          <p:cNvSpPr txBox="1"/>
          <p:nvPr>
            <p:ph idx="2" type="body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Smart Conveyor Belt System</a:t>
            </a:r>
            <a:endParaRPr sz="2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S</a:t>
            </a:r>
            <a:r>
              <a:rPr lang="en-US" sz="2200">
                <a:solidFill>
                  <a:srgbClr val="000000"/>
                </a:solidFill>
              </a:rPr>
              <a:t>orts packages to different compartments based on barcode information. </a:t>
            </a:r>
            <a:endParaRPr sz="2200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More accurate by using 2D barcode scanner</a:t>
            </a:r>
            <a:endParaRPr sz="2200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Easy to implement, low </a:t>
            </a:r>
            <a:r>
              <a:rPr lang="en-US" sz="2200">
                <a:solidFill>
                  <a:srgbClr val="000000"/>
                </a:solidFill>
              </a:rPr>
              <a:t>maintenance</a:t>
            </a:r>
            <a:r>
              <a:rPr lang="en-US" sz="2200">
                <a:solidFill>
                  <a:srgbClr val="000000"/>
                </a:solidFill>
              </a:rPr>
              <a:t> cost</a:t>
            </a:r>
            <a:endParaRPr sz="2200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Gentle sorting mechanics protects fragile packages</a:t>
            </a:r>
            <a:endParaRPr sz="2200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Customizable sorting rules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225" y="4241595"/>
            <a:ext cx="4496349" cy="2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PSSCS</a:t>
            </a:r>
            <a:endParaRPr/>
          </a:p>
        </p:txBody>
      </p:sp>
      <p:sp>
        <p:nvSpPr>
          <p:cNvPr id="114" name="Google Shape;114;p4"/>
          <p:cNvSpPr txBox="1"/>
          <p:nvPr>
            <p:ph idx="2" type="body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interface with a/multiple barcode scanners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6050" lvl="0" marL="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control all servo positions using level-shifted pwms of variable duty cycle originating from the mcu.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6050" lvl="0" marL="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interface with a motor driver so that our microcontroller can control movement of the conveyor belt.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6050" lvl="0" marL="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interface with an IR sensor in order to detect a package location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6050" lvl="0" marL="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rapidly switch sorting positions to organize packages using microcontroller signals and logic with minimal runtime.</a:t>
            </a:r>
            <a:endParaRPr i="1" sz="3300">
              <a:solidFill>
                <a:srgbClr val="000000"/>
              </a:solidFill>
            </a:endParaRPr>
          </a:p>
        </p:txBody>
      </p:sp>
      <p:sp>
        <p:nvSpPr>
          <p:cNvPr id="115" name="Google Shape;115;p4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468a346fc_0_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22" name="Google Shape;122;gc468a346fc_0_4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/>
              <a:t>Microcontroller (MCU) + Servo Motors</a:t>
            </a:r>
            <a:endParaRPr sz="3000"/>
          </a:p>
        </p:txBody>
      </p:sp>
      <p:sp>
        <p:nvSpPr>
          <p:cNvPr id="123" name="Google Shape;123;gc468a346fc_0_4"/>
          <p:cNvSpPr txBox="1"/>
          <p:nvPr>
            <p:ph idx="2" type="body"/>
          </p:nvPr>
        </p:nvSpPr>
        <p:spPr>
          <a:xfrm>
            <a:off x="457200" y="1608150"/>
            <a:ext cx="8235900" cy="46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/>
              <a:t>STM32F0 Discovery:</a:t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Internal clock 48 MHz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2 UART connections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11 timers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I2C connections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	Interface with and commands</a:t>
            </a:r>
            <a:endParaRPr sz="20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 all other components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/>
              <a:t>Servo Motor (3V-7.2V)  [MG995]:</a:t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Sufficient Torque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Operational Voltage: 4V - 7.2V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Stall Torque:12 kg.cm@</a:t>
            </a:r>
            <a:r>
              <a:rPr lang="en-US" sz="2000"/>
              <a:t> 6V,</a:t>
            </a:r>
            <a:r>
              <a:rPr lang="en-US" sz="2000"/>
              <a:t> 13kg.cm@</a:t>
            </a:r>
            <a:r>
              <a:rPr lang="en-US" sz="2000"/>
              <a:t>7.2V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Rotates flaps to sort parcels</a:t>
            </a:r>
            <a:endParaRPr sz="2000"/>
          </a:p>
        </p:txBody>
      </p:sp>
      <p:pic>
        <p:nvPicPr>
          <p:cNvPr id="124" name="Google Shape;124;gc468a346f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25" y="1608150"/>
            <a:ext cx="4077526" cy="2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c468a346fc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794" y="4125200"/>
            <a:ext cx="2603255" cy="22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b3158a7d_1_3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32" name="Google Shape;132;gc6b3158a7d_1_30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/>
              <a:t>DC</a:t>
            </a:r>
            <a:r>
              <a:rPr lang="en-US" sz="3000"/>
              <a:t> Motor</a:t>
            </a:r>
            <a:endParaRPr sz="3000"/>
          </a:p>
        </p:txBody>
      </p:sp>
      <p:sp>
        <p:nvSpPr>
          <p:cNvPr id="133" name="Google Shape;133;gc6b3158a7d_1_30"/>
          <p:cNvSpPr txBox="1"/>
          <p:nvPr>
            <p:ph idx="2" type="body"/>
          </p:nvPr>
        </p:nvSpPr>
        <p:spPr>
          <a:xfrm>
            <a:off x="457200" y="1608150"/>
            <a:ext cx="8235900" cy="46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/>
              <a:t>NPC-T74:</a:t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24V, ~4A (no-load)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Will run at 12V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240 RPM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1.09 HP Peak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Need ~0.1 HP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Drives Conveyor Belt to move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parcels through system</a:t>
            </a:r>
            <a:endParaRPr sz="20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34" name="Google Shape;134;gc6b3158a7d_1_30"/>
          <p:cNvPicPr preferRelativeResize="0"/>
          <p:nvPr/>
        </p:nvPicPr>
        <p:blipFill rotWithShape="1">
          <a:blip r:embed="rId3">
            <a:alphaModFix/>
          </a:blip>
          <a:srcRect b="6545" l="0" r="56366" t="23445"/>
          <a:stretch/>
        </p:blipFill>
        <p:spPr>
          <a:xfrm>
            <a:off x="4555175" y="1533450"/>
            <a:ext cx="3221477" cy="48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468a34db6_0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	</a:t>
            </a:r>
            <a:endParaRPr/>
          </a:p>
        </p:txBody>
      </p:sp>
      <p:sp>
        <p:nvSpPr>
          <p:cNvPr id="141" name="Google Shape;141;gc468a34db6_0_0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/>
              <a:t>Sensors</a:t>
            </a:r>
            <a:endParaRPr sz="3000"/>
          </a:p>
        </p:txBody>
      </p:sp>
      <p:sp>
        <p:nvSpPr>
          <p:cNvPr id="142" name="Google Shape;142;gc468a34db6_0_0"/>
          <p:cNvSpPr txBox="1"/>
          <p:nvPr>
            <p:ph idx="2" type="body"/>
          </p:nvPr>
        </p:nvSpPr>
        <p:spPr>
          <a:xfrm>
            <a:off x="457200" y="1303350"/>
            <a:ext cx="8235900" cy="529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/>
              <a:t>Barcode Scanner [14810]:</a:t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1D/2D code reader. e.g. QR code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Works in the dark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(5V at 135 mA)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Utilizes UART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	Reads and delivers parcel barcode information to MCU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/>
              <a:t>Distance Sensor [TOF10120]:</a:t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3V - 5 V at 35mA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UART + I2C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Oper. Dist. 100 - 1800mm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Monitor distances of parcels	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3" name="Google Shape;143;gc468a34db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450" y="1723813"/>
            <a:ext cx="33718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c468a34db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850" y="3821700"/>
            <a:ext cx="2621325" cy="2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468a346fc_0_1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51" name="Google Shape;151;gc468a346fc_0_16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Logic Level Shifter + Electronic Speed Controller (ESC)</a:t>
            </a:r>
            <a:endParaRPr sz="2600"/>
          </a:p>
        </p:txBody>
      </p:sp>
      <p:sp>
        <p:nvSpPr>
          <p:cNvPr id="152" name="Google Shape;152;gc468a346fc_0_16"/>
          <p:cNvSpPr txBox="1"/>
          <p:nvPr>
            <p:ph idx="2" type="body"/>
          </p:nvPr>
        </p:nvSpPr>
        <p:spPr>
          <a:xfrm>
            <a:off x="457200" y="1608151"/>
            <a:ext cx="8235900" cy="469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/>
              <a:t>Logic Level Shifter [709804]:</a:t>
            </a:r>
            <a:endParaRPr b="1"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1800"/>
              <a:t>Bi-Directional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/>
              <a:t>Steps 3.3V signals to 5V signals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VCCA side voltage range: 1.2V-3.6V;  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VCCB side voltage range: 1.65V-5.5V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800"/>
              <a:t>	</a:t>
            </a:r>
            <a:r>
              <a:rPr lang="en-US" sz="1800"/>
              <a:t>Takes in signals from MCU at 3.3V and outputs signals at 5V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/>
              <a:t>Electronic Speed Controller [217-8080]:</a:t>
            </a:r>
            <a:endParaRPr b="1" sz="20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12V Nominal voltage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60A continuous current rating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Controlled via PWM or CAN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Control the speed of DC motor that drives conveyor belt</a:t>
            </a:r>
            <a:endParaRPr sz="2000"/>
          </a:p>
        </p:txBody>
      </p:sp>
      <p:pic>
        <p:nvPicPr>
          <p:cNvPr id="153" name="Google Shape;153;gc468a346f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150" y="1608150"/>
            <a:ext cx="2516950" cy="15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c468a346fc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901" y="4289425"/>
            <a:ext cx="1614400" cy="14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46ad3c294_0_5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61" name="Google Shape;161;gc46ad3c294_0_5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Voltage Regulator</a:t>
            </a:r>
            <a:endParaRPr sz="2600"/>
          </a:p>
        </p:txBody>
      </p:sp>
      <p:sp>
        <p:nvSpPr>
          <p:cNvPr id="162" name="Google Shape;162;gc46ad3c294_0_5"/>
          <p:cNvSpPr txBox="1"/>
          <p:nvPr>
            <p:ph idx="2" type="body"/>
          </p:nvPr>
        </p:nvSpPr>
        <p:spPr>
          <a:xfrm>
            <a:off x="457200" y="1608151"/>
            <a:ext cx="8235900" cy="469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/>
              <a:t> Voltage Regulator/ Buck Converter [EA25-5V]:</a:t>
            </a:r>
            <a:endParaRPr b="1" sz="20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Converts 12V/24V to 5V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Max current output: 5A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&gt;90% Efficiency</a:t>
            </a:r>
            <a:endParaRPr sz="18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3" name="Google Shape;163;gc46ad3c29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798" y="2323298"/>
            <a:ext cx="2382851" cy="22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2011-09-20T15:44:26Z</dcterms:created>
  <dc:creator>Purdue Marketing Communications</dc:creator>
</cp:coreProperties>
</file>